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embeddedFontLst>
    <p:embeddedFont>
      <p:font typeface="Proxima Nova Light" panose="02000506030000020004" pitchFamily="2" charset="0"/>
      <p:regular r:id="rId10"/>
      <p:italic r:id="rId11"/>
    </p:embeddedFont>
    <p:embeddedFont>
      <p:font typeface="Proxima Nova Bold" panose="02000506030000020004" pitchFamily="2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roxima Nova Semibold" panose="02000506030000020004" pitchFamily="2" charset="0"/>
      <p:regular r:id="rId17"/>
      <p:bold r:id="rId18"/>
      <p:italic r:id="rId19"/>
      <p:boldItalic r:id="rId20"/>
    </p:embeddedFont>
    <p:embeddedFont>
      <p:font typeface="Proxima Nova" panose="020B0604020202020204" charset="0"/>
      <p:regular r:id="rId21"/>
      <p:bold r:id="rId22"/>
      <p:italic r:id="rId23"/>
      <p:boldItalic r:id="rId24"/>
    </p:embeddedFont>
    <p:embeddedFont>
      <p:font typeface="Proxima Nova Bl" panose="02000506030000020004" pitchFamily="2" charset="0"/>
      <p:bold r:id="rId25"/>
      <p:boldItalic r:id="rId26"/>
    </p:embeddedFont>
    <p:embeddedFont>
      <p:font typeface="Proxima Nova Rg" panose="02000506030000020004" pitchFamily="2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420"/>
    <a:srgbClr val="0C359C"/>
    <a:srgbClr val="002F99"/>
    <a:srgbClr val="0054A6"/>
    <a:srgbClr val="012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13" autoAdjust="0"/>
    <p:restoredTop sz="93758"/>
  </p:normalViewPr>
  <p:slideViewPr>
    <p:cSldViewPr snapToGrid="0">
      <p:cViewPr varScale="1">
        <p:scale>
          <a:sx n="75" d="100"/>
          <a:sy n="75" d="100"/>
        </p:scale>
        <p:origin x="11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72F46-6867-E54A-99DA-225A15AAC47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D3AC0-14D5-D044-8E62-C6F6D83E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9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44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A8A203-12ED-C649-9A52-D42E21A902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45" y="349070"/>
            <a:ext cx="1093295" cy="10793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963384-C82B-D840-88E7-F287B8BBC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973" y="374009"/>
            <a:ext cx="1808284" cy="272948"/>
          </a:xfrm>
          <a:prstGeom prst="rect">
            <a:avLst/>
          </a:prstGeom>
        </p:spPr>
      </p:pic>
      <p:sp>
        <p:nvSpPr>
          <p:cNvPr id="4" name="Rectangle 35">
            <a:extLst>
              <a:ext uri="{FF2B5EF4-FFF2-40B4-BE49-F238E27FC236}">
                <a16:creationId xmlns:a16="http://schemas.microsoft.com/office/drawing/2014/main" id="{6518449C-D4D4-2D48-87CB-5D3CA676B2C8}"/>
              </a:ext>
            </a:extLst>
          </p:cNvPr>
          <p:cNvSpPr/>
          <p:nvPr userDrawn="1"/>
        </p:nvSpPr>
        <p:spPr>
          <a:xfrm>
            <a:off x="-12032" y="6509084"/>
            <a:ext cx="357775" cy="3609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283FB26-2861-914D-A101-F628D7F74167}" type="slidenum">
              <a:rPr lang="en-US" sz="1000" smtClean="0">
                <a:latin typeface="Proxima Nova Light" panose="02000506030000020004" pitchFamily="2" charset="0"/>
              </a:rPr>
              <a:t>‹#›</a:t>
            </a:fld>
            <a:endParaRPr lang="ru-RU" sz="1000" dirty="0">
              <a:latin typeface="Proxima Nova Light" panose="02000506030000020004" pitchFamily="2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2941DE79-EDAC-744F-8A8C-648F4F37E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5026" y="374009"/>
            <a:ext cx="9688773" cy="104928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 b="1" i="0">
                <a:latin typeface="Proxima Nova Semibold" panose="02000506030000020004" pitchFamily="2" charset="0"/>
              </a:defRPr>
            </a:lvl1pPr>
          </a:lstStyle>
          <a:p>
            <a:r>
              <a:rPr lang="ru-RU" dirty="0"/>
              <a:t>НАЖМИТЕ</a:t>
            </a:r>
            <a:br>
              <a:rPr lang="ru-RU" dirty="0"/>
            </a:br>
            <a:r>
              <a:rPr lang="ru-RU" dirty="0"/>
              <a:t>ДЛЯ РЕДАКТИРОВАНИЯ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25849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F384B-20CD-8F4D-8808-40084DFCBB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973" y="374009"/>
            <a:ext cx="1808284" cy="272948"/>
          </a:xfrm>
          <a:prstGeom prst="rect">
            <a:avLst/>
          </a:prstGeom>
        </p:spPr>
      </p:pic>
      <p:sp>
        <p:nvSpPr>
          <p:cNvPr id="4" name="Rectangle 35">
            <a:extLst>
              <a:ext uri="{FF2B5EF4-FFF2-40B4-BE49-F238E27FC236}">
                <a16:creationId xmlns:a16="http://schemas.microsoft.com/office/drawing/2014/main" id="{E22EC634-AEC6-7B4A-8387-BE791C753911}"/>
              </a:ext>
            </a:extLst>
          </p:cNvPr>
          <p:cNvSpPr/>
          <p:nvPr userDrawn="1"/>
        </p:nvSpPr>
        <p:spPr>
          <a:xfrm>
            <a:off x="-12032" y="6509084"/>
            <a:ext cx="357775" cy="3609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283FB26-2861-914D-A101-F628D7F74167}" type="slidenum">
              <a:rPr lang="en-US" sz="1000" smtClean="0">
                <a:latin typeface="Proxima Nova Light" panose="02000506030000020004" pitchFamily="2" charset="0"/>
              </a:rPr>
              <a:t>‹#›</a:t>
            </a:fld>
            <a:endParaRPr lang="ru-RU" sz="1000" dirty="0">
              <a:latin typeface="Proxima Nova Light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4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0DFD75-4649-1A4D-B077-7166EA67B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2C2340-8C6C-D94A-9D55-CF0698D96D96}"/>
              </a:ext>
            </a:extLst>
          </p:cNvPr>
          <p:cNvSpPr/>
          <p:nvPr/>
        </p:nvSpPr>
        <p:spPr>
          <a:xfrm>
            <a:off x="600322" y="1973508"/>
            <a:ext cx="8159365" cy="29109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4000" b="1" dirty="0" smtClean="0">
                <a:solidFill>
                  <a:srgbClr val="C32420"/>
                </a:solidFill>
                <a:latin typeface="Proxima Nova Bold" panose="02000506030000020004" pitchFamily="2" charset="0"/>
              </a:rPr>
              <a:t>О РЕЗУЛЬТАТАХ</a:t>
            </a:r>
            <a:r>
              <a:rPr lang="en-US" sz="4000" b="1" dirty="0" smtClean="0">
                <a:solidFill>
                  <a:srgbClr val="C32420"/>
                </a:solidFill>
                <a:latin typeface="Proxima Nova Bold" panose="02000506030000020004" pitchFamily="2" charset="0"/>
              </a:rPr>
              <a:t/>
            </a:r>
            <a:br>
              <a:rPr lang="en-US" sz="4000" b="1" dirty="0" smtClean="0">
                <a:solidFill>
                  <a:srgbClr val="C32420"/>
                </a:solidFill>
                <a:latin typeface="Proxima Nova Bold" panose="02000506030000020004" pitchFamily="2" charset="0"/>
              </a:rPr>
            </a:br>
            <a:r>
              <a:rPr lang="ru-RU" sz="4000" b="1" dirty="0" smtClean="0">
                <a:solidFill>
                  <a:srgbClr val="C32420"/>
                </a:solidFill>
                <a:latin typeface="Proxima Nova Bold" panose="02000506030000020004" pitchFamily="2" charset="0"/>
              </a:rPr>
              <a:t>ИССЛЕДОВАНИЙ РОСКАЧЕСТВОМ </a:t>
            </a:r>
            <a:endParaRPr lang="ru-RU" sz="4000" dirty="0" smtClean="0">
              <a:solidFill>
                <a:srgbClr val="C32420"/>
              </a:solidFill>
              <a:latin typeface="Proxima Nova Bold" panose="02000506030000020004" pitchFamily="2" charset="0"/>
            </a:endParaRPr>
          </a:p>
          <a:p>
            <a:r>
              <a:rPr lang="ru-RU" sz="4000" b="1" dirty="0" smtClean="0">
                <a:solidFill>
                  <a:srgbClr val="C32420"/>
                </a:solidFill>
                <a:latin typeface="Proxima Nova Bold" panose="02000506030000020004" pitchFamily="2" charset="0"/>
              </a:rPr>
              <a:t>ПРОДУКЦИИ ТЕКСТИЛЬНОЙ И ЛЕГКОЙ ПРОМЫШЛЕННОСТИ</a:t>
            </a:r>
            <a:endParaRPr lang="ru-RU" sz="4000" dirty="0">
              <a:solidFill>
                <a:srgbClr val="C32420"/>
              </a:solidFill>
              <a:latin typeface="Proxima Nova Bold" panose="02000506030000020004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0322" y="57152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>
                <a:latin typeface="Proxima Nova Rg" panose="02000506030000020004" pitchFamily="2" charset="0"/>
                <a:ea typeface="Times New Roman" panose="02020603050405020304" pitchFamily="18" charset="0"/>
              </a:rPr>
              <a:t>Заместитель руководителя </a:t>
            </a:r>
            <a:r>
              <a:rPr lang="ru-RU" i="1" dirty="0" err="1">
                <a:latin typeface="Proxima Nova Rg" panose="02000506030000020004" pitchFamily="2" charset="0"/>
                <a:ea typeface="Times New Roman" panose="02020603050405020304" pitchFamily="18" charset="0"/>
              </a:rPr>
              <a:t>Роскачества</a:t>
            </a:r>
            <a:endParaRPr lang="ru-RU" sz="1600" dirty="0">
              <a:latin typeface="Proxima Nova Rg" panose="02000506030000020004" pitchFamily="2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Proxima Nova Rg" panose="02000506030000020004" pitchFamily="2" charset="0"/>
                <a:ea typeface="Times New Roman" panose="02020603050405020304" pitchFamily="18" charset="0"/>
              </a:rPr>
              <a:t>Е</a:t>
            </a:r>
            <a:r>
              <a:rPr lang="ru-RU" i="1" dirty="0" smtClean="0">
                <a:latin typeface="Proxima Nova Rg" panose="02000506030000020004" pitchFamily="2" charset="0"/>
                <a:ea typeface="Times New Roman" panose="02020603050405020304" pitchFamily="18" charset="0"/>
              </a:rPr>
              <a:t>.</a:t>
            </a:r>
            <a:r>
              <a:rPr lang="en-US" i="1" dirty="0" smtClean="0">
                <a:latin typeface="Proxima Nova Rg" panose="02000506030000020004" pitchFamily="2" charset="0"/>
                <a:ea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Proxima Nova Rg" panose="02000506030000020004" pitchFamily="2" charset="0"/>
                <a:ea typeface="Times New Roman" panose="02020603050405020304" pitchFamily="18" charset="0"/>
              </a:rPr>
              <a:t>А.Саратцева</a:t>
            </a:r>
            <a:endParaRPr lang="ru-RU" sz="1600" dirty="0">
              <a:effectLst/>
              <a:latin typeface="Proxima Nova Rg" panose="02000506030000020004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8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Исследования </a:t>
            </a:r>
            <a:r>
              <a:rPr lang="ru-RU" sz="3200" dirty="0" err="1"/>
              <a:t>Роскачеством</a:t>
            </a:r>
            <a:r>
              <a:rPr lang="ru-RU" sz="3200" dirty="0"/>
              <a:t> продукции текстильной и легкой промышленности</a:t>
            </a:r>
            <a:endParaRPr lang="ru-RU" sz="3200" dirty="0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4546F214-07B8-2949-82DD-2F2EAA6F2DF3}"/>
              </a:ext>
            </a:extLst>
          </p:cNvPr>
          <p:cNvSpPr/>
          <p:nvPr/>
        </p:nvSpPr>
        <p:spPr>
          <a:xfrm rot="10800000" flipV="1">
            <a:off x="345742" y="1778498"/>
            <a:ext cx="11452080" cy="1574301"/>
          </a:xfrm>
          <a:prstGeom prst="rect">
            <a:avLst/>
          </a:prstGeom>
          <a:solidFill>
            <a:srgbClr val="C3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lang="ru-RU" sz="2400" dirty="0" smtClean="0">
                <a:solidFill>
                  <a:schemeClr val="bg1"/>
                </a:solidFill>
                <a:latin typeface="Proxima Nova Bl" panose="02000506030000020004" pitchFamily="2" charset="0"/>
                <a:cs typeface="Arial"/>
              </a:rPr>
              <a:t>ПЕРИОД 2015-2019;</a:t>
            </a: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lang="ru-RU" sz="2400" dirty="0" smtClean="0">
                <a:solidFill>
                  <a:schemeClr val="bg1"/>
                </a:solidFill>
                <a:latin typeface="Proxima Nova Bl" panose="02000506030000020004" pitchFamily="2" charset="0"/>
                <a:cs typeface="Arial"/>
              </a:rPr>
              <a:t>КОЛИЧЕСТВО – 900 ИЗДЕЛИЙ, В Т.Ч. 700 ИЗДЕЛИЙ ИЗ ТЕКСТИЛЯ;</a:t>
            </a: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lang="ru-RU" sz="2400" dirty="0" smtClean="0">
                <a:solidFill>
                  <a:schemeClr val="bg1"/>
                </a:solidFill>
                <a:latin typeface="Proxima Nova Bl" panose="02000506030000020004" pitchFamily="2" charset="0"/>
                <a:cs typeface="Arial"/>
              </a:rPr>
              <a:t>БОЛЕЕ, ЧЕМ 40 ПОКАЗАТЕЛЕЙ ИСПЫТАНИЙ ПО НАПРАВЛЕНИЯМ:</a:t>
            </a:r>
            <a:endParaRPr lang="ru-RU" sz="2400" dirty="0">
              <a:solidFill>
                <a:schemeClr val="bg1"/>
              </a:solidFill>
              <a:latin typeface="Proxima Nova Bl" panose="02000506030000020004" pitchFamily="2" charset="0"/>
              <a:cs typeface="Arial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30B7B56-F8B6-3746-AD0A-BF8970E11BFA}"/>
              </a:ext>
            </a:extLst>
          </p:cNvPr>
          <p:cNvSpPr/>
          <p:nvPr/>
        </p:nvSpPr>
        <p:spPr>
          <a:xfrm>
            <a:off x="345742" y="3708004"/>
            <a:ext cx="3610625" cy="2807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0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</a:rPr>
              <a:t>Показатели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Semibold" panose="02000506030000020004" pitchFamily="2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</a:rPr>
              <a:t>безопасности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Proxima Nova Semibold" panose="02000506030000020004" pitchFamily="2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1CC4341-CC78-364F-B966-EB0A9E1CF24E}"/>
              </a:ext>
            </a:extLst>
          </p:cNvPr>
          <p:cNvSpPr/>
          <p:nvPr/>
        </p:nvSpPr>
        <p:spPr>
          <a:xfrm>
            <a:off x="4289200" y="3708004"/>
            <a:ext cx="3610625" cy="2807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0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</a:rPr>
              <a:t>Достоверность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</a:rPr>
              <a:t>маркировки (состав изделий, соответствие указанным на маркировке документам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</a:rPr>
              <a:t>в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</a:rPr>
              <a:t>области стандартизации)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Proxima Nova Semibold" panose="02000506030000020004" pitchFamily="2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DD2D897-6033-0B47-9ABF-41042E2FE4FC}"/>
              </a:ext>
            </a:extLst>
          </p:cNvPr>
          <p:cNvSpPr/>
          <p:nvPr/>
        </p:nvSpPr>
        <p:spPr>
          <a:xfrm>
            <a:off x="8232659" y="3708004"/>
            <a:ext cx="3601031" cy="2807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</a:rPr>
              <a:t>Потребительские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</a:rPr>
              <a:t>характеристики (качество пошива,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</a:rPr>
              <a:t>сминаемость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</a:rPr>
              <a:t>,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</a:rPr>
              <a:t>пиллингуемость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</a:rPr>
              <a:t>,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</a:rPr>
              <a:t>истираемость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</a:rPr>
              <a:t> и другое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</a:rPr>
              <a:t>)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Proxima Nova Semibold" panose="02000506030000020004" pitchFamily="2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2917164E-BEE9-FD45-80C5-AC4690DD64E5}"/>
              </a:ext>
            </a:extLst>
          </p:cNvPr>
          <p:cNvSpPr/>
          <p:nvPr/>
        </p:nvSpPr>
        <p:spPr>
          <a:xfrm>
            <a:off x="3499166" y="6057900"/>
            <a:ext cx="457200" cy="457200"/>
          </a:xfrm>
          <a:prstGeom prst="rect">
            <a:avLst/>
          </a:prstGeom>
          <a:solidFill>
            <a:srgbClr val="C3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Proxima Nova" panose="02000506030000020004" pitchFamily="2" charset="0"/>
              </a:rPr>
              <a:t>1</a:t>
            </a:r>
            <a:endParaRPr lang="ru-RU" sz="200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2917164E-BEE9-FD45-80C5-AC4690DD64E5}"/>
              </a:ext>
            </a:extLst>
          </p:cNvPr>
          <p:cNvSpPr/>
          <p:nvPr/>
        </p:nvSpPr>
        <p:spPr>
          <a:xfrm>
            <a:off x="7442625" y="6057900"/>
            <a:ext cx="457200" cy="457200"/>
          </a:xfrm>
          <a:prstGeom prst="rect">
            <a:avLst/>
          </a:prstGeom>
          <a:solidFill>
            <a:srgbClr val="C3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roxima Nova" panose="02000506030000020004" pitchFamily="2" charset="0"/>
              </a:rPr>
              <a:t>2</a:t>
            </a:r>
            <a:endParaRPr lang="ru-RU" sz="2000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2917164E-BEE9-FD45-80C5-AC4690DD64E5}"/>
              </a:ext>
            </a:extLst>
          </p:cNvPr>
          <p:cNvSpPr/>
          <p:nvPr/>
        </p:nvSpPr>
        <p:spPr>
          <a:xfrm>
            <a:off x="11376490" y="6057900"/>
            <a:ext cx="457200" cy="457200"/>
          </a:xfrm>
          <a:prstGeom prst="rect">
            <a:avLst/>
          </a:prstGeom>
          <a:solidFill>
            <a:srgbClr val="C3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Proxima Nova" panose="02000506030000020004" pitchFamily="2" charset="0"/>
              </a:rPr>
              <a:t>3</a:t>
            </a:r>
            <a:endParaRPr lang="ru-RU" sz="2000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4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027" y="374009"/>
            <a:ext cx="6958274" cy="1049284"/>
          </a:xfrm>
        </p:spPr>
        <p:txBody>
          <a:bodyPr/>
          <a:lstStyle/>
          <a:p>
            <a:r>
              <a:rPr lang="ru-RU" sz="2800" dirty="0"/>
              <a:t>Результаты исследований </a:t>
            </a:r>
            <a:r>
              <a:rPr lang="ru-RU" sz="2800" dirty="0" err="1"/>
              <a:t>Роскачеством</a:t>
            </a:r>
            <a:r>
              <a:rPr lang="ru-RU" sz="2800" dirty="0"/>
              <a:t> продукции текстильной и легкой промышленности </a:t>
            </a:r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E84109DE-1865-784D-B52D-D97331FABF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743" y="4025282"/>
            <a:ext cx="3610624" cy="2490182"/>
          </a:xfrm>
          <a:prstGeom prst="rect">
            <a:avLst/>
          </a:prstGeom>
        </p:spPr>
      </p:pic>
      <p:pic>
        <p:nvPicPr>
          <p:cNvPr id="4" name="Picture 19">
            <a:extLst>
              <a:ext uri="{FF2B5EF4-FFF2-40B4-BE49-F238E27FC236}">
                <a16:creationId xmlns:a16="http://schemas.microsoft.com/office/drawing/2014/main" id="{89E1A7EE-7019-4C4C-A5F2-A2EA548F9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371" y="4025282"/>
            <a:ext cx="3610624" cy="2490182"/>
          </a:xfrm>
          <a:prstGeom prst="rect">
            <a:avLst/>
          </a:prstGeom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C8E869F1-6435-184F-A621-141F022AB5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7000" y="4025282"/>
            <a:ext cx="3610624" cy="24901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7024C4-83C7-AA47-825A-BA22DB08E2B3}"/>
              </a:ext>
            </a:extLst>
          </p:cNvPr>
          <p:cNvSpPr/>
          <p:nvPr/>
        </p:nvSpPr>
        <p:spPr>
          <a:xfrm>
            <a:off x="345743" y="4025282"/>
            <a:ext cx="3610625" cy="2483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360000" rIns="360000" bIns="36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Proxima Nova" panose="02000506030000020004" pitchFamily="2" charset="0"/>
              </a:rPr>
              <a:t>товаров не соответствуют по составу волокон (т.е. по уровню фальсификации категория превышает пищевую промышленность)</a:t>
            </a:r>
            <a:endParaRPr lang="ru-RU" b="1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C4BE4-687D-F24E-80CC-35D783033A6D}"/>
              </a:ext>
            </a:extLst>
          </p:cNvPr>
          <p:cNvSpPr/>
          <p:nvPr/>
        </p:nvSpPr>
        <p:spPr>
          <a:xfrm>
            <a:off x="4289201" y="4025282"/>
            <a:ext cx="3610625" cy="2483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360000" rIns="360000" bIns="36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Proxima Nova" panose="02000506030000020004" pitchFamily="2" charset="0"/>
              </a:rPr>
              <a:t>по воздухопроницаемости</a:t>
            </a:r>
            <a:endParaRPr lang="ru-RU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61004E-2D82-114F-876A-562951E48B68}"/>
              </a:ext>
            </a:extLst>
          </p:cNvPr>
          <p:cNvSpPr/>
          <p:nvPr/>
        </p:nvSpPr>
        <p:spPr>
          <a:xfrm>
            <a:off x="8232660" y="4025282"/>
            <a:ext cx="3610625" cy="2483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360000" rIns="360000" bIns="36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Proxima Nova" panose="02000506030000020004" pitchFamily="2" charset="0"/>
              </a:rPr>
              <a:t>по гигроскопичности</a:t>
            </a:r>
            <a:endParaRPr lang="ru-RU" b="1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9F87B9-95A7-5A45-903E-204DFAE5AE9B}"/>
              </a:ext>
            </a:extLst>
          </p:cNvPr>
          <p:cNvSpPr/>
          <p:nvPr/>
        </p:nvSpPr>
        <p:spPr>
          <a:xfrm>
            <a:off x="345743" y="1869695"/>
            <a:ext cx="3610625" cy="2150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0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800" dirty="0">
                <a:solidFill>
                  <a:srgbClr val="C32420"/>
                </a:solidFill>
                <a:latin typeface="Proxima Nova" panose="02000506030000020004" pitchFamily="2" charset="0"/>
              </a:rPr>
              <a:t>24% </a:t>
            </a:r>
            <a:endParaRPr lang="ru-RU" sz="8800" b="1" dirty="0">
              <a:solidFill>
                <a:srgbClr val="C32420"/>
              </a:solidFill>
              <a:latin typeface="Proxima Nova" panose="0200050603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65F0C3-BFB5-C542-9936-80BD70445456}"/>
              </a:ext>
            </a:extLst>
          </p:cNvPr>
          <p:cNvSpPr/>
          <p:nvPr/>
        </p:nvSpPr>
        <p:spPr>
          <a:xfrm>
            <a:off x="4289201" y="1869695"/>
            <a:ext cx="3610625" cy="2150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0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800" dirty="0" smtClean="0">
                <a:solidFill>
                  <a:srgbClr val="C32420"/>
                </a:solidFill>
                <a:latin typeface="Proxima Nova" panose="02000506030000020004" pitchFamily="2" charset="0"/>
              </a:rPr>
              <a:t>15%</a:t>
            </a:r>
            <a:endParaRPr lang="ru-RU" sz="8800" dirty="0">
              <a:solidFill>
                <a:srgbClr val="C32420"/>
              </a:solidFill>
              <a:latin typeface="Proxima Nova" panose="0200050603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3542C6-F47B-9A42-965B-E74C81CCE1C0}"/>
              </a:ext>
            </a:extLst>
          </p:cNvPr>
          <p:cNvSpPr/>
          <p:nvPr/>
        </p:nvSpPr>
        <p:spPr>
          <a:xfrm>
            <a:off x="8232660" y="1869695"/>
            <a:ext cx="3610625" cy="2150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800" dirty="0">
                <a:solidFill>
                  <a:srgbClr val="C32420"/>
                </a:solidFill>
                <a:latin typeface="Proxima Nova" panose="02000506030000020004" pitchFamily="2" charset="0"/>
              </a:rPr>
              <a:t>14%</a:t>
            </a:r>
            <a:endParaRPr lang="ru-RU" sz="8800" b="1" dirty="0">
              <a:solidFill>
                <a:srgbClr val="C32420"/>
              </a:solidFill>
              <a:latin typeface="Proxima Nova" panose="02000506030000020004" pitchFamily="2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ED42E6A3-9122-1A4C-A0B8-9B4AEBC8B4A0}"/>
              </a:ext>
            </a:extLst>
          </p:cNvPr>
          <p:cNvSpPr/>
          <p:nvPr/>
        </p:nvSpPr>
        <p:spPr>
          <a:xfrm>
            <a:off x="345742" y="6379031"/>
            <a:ext cx="3607793" cy="141215"/>
          </a:xfrm>
          <a:prstGeom prst="rect">
            <a:avLst/>
          </a:prstGeom>
          <a:solidFill>
            <a:srgbClr val="C3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0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00" b="1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D4C8FE61-DC6D-D64E-9348-54F19B3B4A2F}"/>
              </a:ext>
            </a:extLst>
          </p:cNvPr>
          <p:cNvSpPr/>
          <p:nvPr/>
        </p:nvSpPr>
        <p:spPr>
          <a:xfrm>
            <a:off x="4289201" y="6379029"/>
            <a:ext cx="3607793" cy="141218"/>
          </a:xfrm>
          <a:prstGeom prst="rect">
            <a:avLst/>
          </a:prstGeom>
          <a:solidFill>
            <a:srgbClr val="C3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0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0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8A18E93D-714F-C14F-908E-F9367405ED9B}"/>
              </a:ext>
            </a:extLst>
          </p:cNvPr>
          <p:cNvSpPr/>
          <p:nvPr/>
        </p:nvSpPr>
        <p:spPr>
          <a:xfrm>
            <a:off x="8232660" y="6379026"/>
            <a:ext cx="3607793" cy="141221"/>
          </a:xfrm>
          <a:prstGeom prst="rect">
            <a:avLst/>
          </a:prstGeom>
          <a:solidFill>
            <a:srgbClr val="C3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00" b="1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5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027" y="374009"/>
            <a:ext cx="8342574" cy="1049284"/>
          </a:xfrm>
        </p:spPr>
        <p:txBody>
          <a:bodyPr/>
          <a:lstStyle/>
          <a:p>
            <a:r>
              <a:rPr lang="ru-RU" sz="2000" dirty="0"/>
              <a:t>Результаты исследований </a:t>
            </a:r>
            <a:r>
              <a:rPr lang="ru-RU" sz="2000" dirty="0" err="1"/>
              <a:t>Роскачеством</a:t>
            </a:r>
            <a:r>
              <a:rPr lang="ru-RU" sz="2000" dirty="0"/>
              <a:t> одежды для обучающихся</a:t>
            </a:r>
            <a:br>
              <a:rPr lang="ru-RU" sz="2000" dirty="0"/>
            </a:br>
            <a:r>
              <a:rPr lang="ru-RU" sz="2000" dirty="0"/>
              <a:t>В 2016-2019 годах на испытания было направлено 277 товаров, отобранных в 67 субъектах Российской Федерации.</a:t>
            </a:r>
          </a:p>
        </p:txBody>
      </p:sp>
      <p:pic>
        <p:nvPicPr>
          <p:cNvPr id="15" name="Picture 25">
            <a:extLst>
              <a:ext uri="{FF2B5EF4-FFF2-40B4-BE49-F238E27FC236}">
                <a16:creationId xmlns:a16="http://schemas.microsoft.com/office/drawing/2014/main" id="{610B2E4E-E573-C241-A226-E1149FC651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007" y="1765655"/>
            <a:ext cx="11479240" cy="474327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47700" y="1997838"/>
            <a:ext cx="109601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32420"/>
                </a:solidFill>
                <a:latin typeface="Proxima Nova Bl" panose="02000506030000020004" pitchFamily="2" charset="0"/>
              </a:rPr>
              <a:t>а</a:t>
            </a:r>
            <a:r>
              <a:rPr lang="ru-RU" dirty="0">
                <a:solidFill>
                  <a:srgbClr val="C32420"/>
                </a:solidFill>
                <a:latin typeface="Proxima Nova Bl" panose="02000506030000020004" pitchFamily="2" charset="0"/>
              </a:rPr>
              <a:t>) </a:t>
            </a:r>
            <a:r>
              <a:rPr lang="ru-RU" dirty="0"/>
              <a:t>по показателю «гигроскопичность»: из 277 образцов одежды для обучающихся 97 образца (35 %), не соответствовали требованиям ТР ТС 007/2011,              из них 50 образцов были отобраны в 2016 году, 21 образец в 2017 году, 23 образца в 2018 году, 3 в 2019 году. </a:t>
            </a:r>
          </a:p>
          <a:p>
            <a:endParaRPr lang="ru-RU" dirty="0"/>
          </a:p>
          <a:p>
            <a:r>
              <a:rPr lang="ru-RU" dirty="0">
                <a:solidFill>
                  <a:srgbClr val="C32420"/>
                </a:solidFill>
                <a:latin typeface="Proxima Nova Bl" panose="02000506030000020004" pitchFamily="2" charset="0"/>
              </a:rPr>
              <a:t>б) </a:t>
            </a:r>
            <a:r>
              <a:rPr lang="ru-RU" dirty="0"/>
              <a:t>по показателю «воздухопроницаемость» из 277 образцов одежды для обучающихся 45 образцов (16 %) не соответствовали требованиям ТР ТС 007/2011, из них 21 образец отобран в 2016 году, в 2017 году показатель не оценивался, 14 образцов в 2018 году, 10 в 2019 году. </a:t>
            </a:r>
          </a:p>
          <a:p>
            <a:endParaRPr lang="ru-RU" dirty="0"/>
          </a:p>
          <a:p>
            <a:r>
              <a:rPr lang="ru-RU" dirty="0">
                <a:solidFill>
                  <a:srgbClr val="C32420"/>
                </a:solidFill>
                <a:latin typeface="Proxima Nova Bl" panose="02000506030000020004" pitchFamily="2" charset="0"/>
              </a:rPr>
              <a:t>в) </a:t>
            </a:r>
            <a:r>
              <a:rPr lang="ru-RU" dirty="0"/>
              <a:t>по показателю: «устойчивость окраски к стирке, поту» в 2016-2017 годах отмечались единичные нарушения (до 5 изделий). В 2018 году по итогам испытаний несоответствий по данному показателю не выявлено. В 2019 два образца не прошли испытания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  <a:p>
            <a:r>
              <a:rPr lang="ru-RU" dirty="0">
                <a:solidFill>
                  <a:srgbClr val="C32420"/>
                </a:solidFill>
                <a:latin typeface="Proxima Nova Bl" panose="02000506030000020004" pitchFamily="2" charset="0"/>
              </a:rPr>
              <a:t>г) </a:t>
            </a:r>
            <a:r>
              <a:rPr lang="ru-RU" dirty="0"/>
              <a:t>в 106 (из 277), то есть в 38,27% образцах выявлены несоответствия требованиям ТР ТС 007/2011 по составу сырья, указанному в маркировке, из них 49 образцов отобраны в 2016 году, 23 образца в 2017 году, 32 образца в 2018 году, 14 образцов в 2019 году. </a:t>
            </a:r>
          </a:p>
        </p:txBody>
      </p:sp>
    </p:spTree>
    <p:extLst>
      <p:ext uri="{BB962C8B-B14F-4D97-AF65-F5344CB8AC3E}">
        <p14:creationId xmlns:p14="http://schemas.microsoft.com/office/powerpoint/2010/main" val="187643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027" y="374009"/>
            <a:ext cx="7758374" cy="1049284"/>
          </a:xfrm>
        </p:spPr>
        <p:txBody>
          <a:bodyPr/>
          <a:lstStyle/>
          <a:p>
            <a:r>
              <a:rPr lang="ru-RU" sz="3200" dirty="0"/>
              <a:t>Мониторинг мест реализации </a:t>
            </a:r>
            <a:r>
              <a:rPr lang="ru-RU" sz="3200" dirty="0" smtClean="0"/>
              <a:t>одежды</a:t>
            </a:r>
            <a:r>
              <a:rPr lang="en-US" sz="3200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Количество торговых точек – 572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4546F214-07B8-2949-82DD-2F2EAA6F2DF3}"/>
              </a:ext>
            </a:extLst>
          </p:cNvPr>
          <p:cNvSpPr/>
          <p:nvPr/>
        </p:nvSpPr>
        <p:spPr>
          <a:xfrm rot="10800000" flipV="1">
            <a:off x="345742" y="1778499"/>
            <a:ext cx="11452080" cy="574134"/>
          </a:xfrm>
          <a:prstGeom prst="rect">
            <a:avLst/>
          </a:prstGeom>
          <a:solidFill>
            <a:srgbClr val="C3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lang="ru-RU" sz="2000" dirty="0" smtClean="0">
                <a:solidFill>
                  <a:schemeClr val="bg1"/>
                </a:solidFill>
                <a:latin typeface="Proxima Nova Bl" panose="02000506030000020004" pitchFamily="2" charset="0"/>
                <a:cs typeface="Arial"/>
              </a:rPr>
              <a:t>КОЛИЧЕСТВО ТОЧЕК С НАРУШЕНИЯМИ -  145 (25%):</a:t>
            </a:r>
            <a:endParaRPr lang="ru-RU" sz="2000" dirty="0">
              <a:solidFill>
                <a:schemeClr val="bg1"/>
              </a:solidFill>
              <a:latin typeface="Proxima Nova Bl" panose="02000506030000020004" pitchFamily="2" charset="0"/>
              <a:cs typeface="Arial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1DD6C74-5298-6A4F-A2FA-28728D1C9D7F}"/>
              </a:ext>
            </a:extLst>
          </p:cNvPr>
          <p:cNvSpPr/>
          <p:nvPr/>
        </p:nvSpPr>
        <p:spPr>
          <a:xfrm>
            <a:off x="345743" y="2707839"/>
            <a:ext cx="3610625" cy="3801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На 257 изделий отсутствовали документы о соответствии (декларации, сертификаты)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78BF95AA-6208-974B-8C32-AF4D1FE7A7EC}"/>
              </a:ext>
            </a:extLst>
          </p:cNvPr>
          <p:cNvSpPr/>
          <p:nvPr/>
        </p:nvSpPr>
        <p:spPr>
          <a:xfrm>
            <a:off x="4289201" y="2707839"/>
            <a:ext cx="3610625" cy="3801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На 112 изделий были представлены недействующие документы о соответствии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D492A95F-6A36-F04E-AD28-78AF48D0BC50}"/>
              </a:ext>
            </a:extLst>
          </p:cNvPr>
          <p:cNvSpPr/>
          <p:nvPr/>
        </p:nvSpPr>
        <p:spPr>
          <a:xfrm>
            <a:off x="8232660" y="2707839"/>
            <a:ext cx="3610625" cy="3801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У 202 товаров в составе подкладки указаны 100% полиэфирные волокна. При этом 100% полиэфир не обеспечивает соответствие изделия требованиям по показателю «гигроскопичность»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2917164E-BEE9-FD45-80C5-AC4690DD64E5}"/>
              </a:ext>
            </a:extLst>
          </p:cNvPr>
          <p:cNvSpPr/>
          <p:nvPr/>
        </p:nvSpPr>
        <p:spPr>
          <a:xfrm>
            <a:off x="3225311" y="2707839"/>
            <a:ext cx="731057" cy="731057"/>
          </a:xfrm>
          <a:prstGeom prst="rect">
            <a:avLst/>
          </a:prstGeom>
          <a:solidFill>
            <a:srgbClr val="C3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Proxima Nova" panose="02000506030000020004" pitchFamily="2" charset="0"/>
              </a:rPr>
              <a:t>1</a:t>
            </a:r>
            <a:endParaRPr lang="ru-RU" sz="3500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A594EEBC-C65F-D640-977E-FF6393074C4B}"/>
              </a:ext>
            </a:extLst>
          </p:cNvPr>
          <p:cNvSpPr/>
          <p:nvPr/>
        </p:nvSpPr>
        <p:spPr>
          <a:xfrm>
            <a:off x="7168769" y="2707839"/>
            <a:ext cx="731057" cy="731057"/>
          </a:xfrm>
          <a:prstGeom prst="rect">
            <a:avLst/>
          </a:prstGeom>
          <a:solidFill>
            <a:srgbClr val="C3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Proxima Nova" panose="02000506030000020004" pitchFamily="2" charset="0"/>
              </a:rPr>
              <a:t>2</a:t>
            </a:r>
            <a:endParaRPr lang="ru-RU" sz="350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AE5D4CC1-48E9-E64D-9763-653BB8C1BAA6}"/>
              </a:ext>
            </a:extLst>
          </p:cNvPr>
          <p:cNvSpPr/>
          <p:nvPr/>
        </p:nvSpPr>
        <p:spPr>
          <a:xfrm>
            <a:off x="11112227" y="2707839"/>
            <a:ext cx="731057" cy="731057"/>
          </a:xfrm>
          <a:prstGeom prst="rect">
            <a:avLst/>
          </a:prstGeom>
          <a:solidFill>
            <a:srgbClr val="C3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Proxima Nova" panose="02000506030000020004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1068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027" y="374009"/>
            <a:ext cx="8177474" cy="1049284"/>
          </a:xfrm>
        </p:spPr>
        <p:txBody>
          <a:bodyPr/>
          <a:lstStyle/>
          <a:p>
            <a:r>
              <a:rPr lang="ru-RU" sz="3200" dirty="0"/>
              <a:t>Причины и условия, способствующие обращению продукции с нарушениями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81FC8505-9E82-6649-9EE9-BAB727ED9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11" r="60182" b="44065"/>
          <a:stretch/>
        </p:blipFill>
        <p:spPr>
          <a:xfrm>
            <a:off x="345742" y="1772721"/>
            <a:ext cx="3610625" cy="2387336"/>
          </a:xfrm>
          <a:prstGeom prst="rect">
            <a:avLst/>
          </a:prstGeom>
        </p:spPr>
      </p:pic>
      <p:pic>
        <p:nvPicPr>
          <p:cNvPr id="4" name="Picture 30">
            <a:extLst>
              <a:ext uri="{FF2B5EF4-FFF2-40B4-BE49-F238E27FC236}">
                <a16:creationId xmlns:a16="http://schemas.microsoft.com/office/drawing/2014/main" id="{AE12EC0C-BBDA-8947-8FA0-0761D5FEA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34" t="17005" r="24648" b="41771"/>
          <a:stretch/>
        </p:blipFill>
        <p:spPr>
          <a:xfrm>
            <a:off x="4289201" y="1772721"/>
            <a:ext cx="3610625" cy="2387336"/>
          </a:xfrm>
          <a:prstGeom prst="rect">
            <a:avLst/>
          </a:prstGeom>
        </p:spPr>
      </p:pic>
      <p:pic>
        <p:nvPicPr>
          <p:cNvPr id="5" name="Picture 31">
            <a:extLst>
              <a:ext uri="{FF2B5EF4-FFF2-40B4-BE49-F238E27FC236}">
                <a16:creationId xmlns:a16="http://schemas.microsoft.com/office/drawing/2014/main" id="{75F33CA1-2E73-754B-8721-D3CABAF0B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82" t="17005" b="41771"/>
          <a:stretch/>
        </p:blipFill>
        <p:spPr>
          <a:xfrm>
            <a:off x="8232659" y="1772721"/>
            <a:ext cx="3610625" cy="2387336"/>
          </a:xfrm>
          <a:prstGeom prst="rect">
            <a:avLst/>
          </a:prstGeom>
        </p:spPr>
      </p:pic>
      <p:sp>
        <p:nvSpPr>
          <p:cNvPr id="6" name="Rectangle 16">
            <a:extLst>
              <a:ext uri="{FF2B5EF4-FFF2-40B4-BE49-F238E27FC236}">
                <a16:creationId xmlns:a16="http://schemas.microsoft.com/office/drawing/2014/main" id="{71DD6C74-5298-6A4F-A2FA-28728D1C9D7F}"/>
              </a:ext>
            </a:extLst>
          </p:cNvPr>
          <p:cNvSpPr/>
          <p:nvPr/>
        </p:nvSpPr>
        <p:spPr>
          <a:xfrm>
            <a:off x="345743" y="4160057"/>
            <a:ext cx="3610625" cy="2348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Возможность выпуска в обращение небезопасной продукции по предварительному сговору с органами по сертификации и испытательными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лабораториями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78BF95AA-6208-974B-8C32-AF4D1FE7A7EC}"/>
              </a:ext>
            </a:extLst>
          </p:cNvPr>
          <p:cNvSpPr/>
          <p:nvPr/>
        </p:nvSpPr>
        <p:spPr>
          <a:xfrm>
            <a:off x="4289201" y="4160057"/>
            <a:ext cx="3610625" cy="2348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Недостаточно эффективное проведение уполномоченными федеральными органами исполнительной власти плановых и внеплановых проверок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492A95F-6A36-F04E-AD28-78AF48D0BC50}"/>
              </a:ext>
            </a:extLst>
          </p:cNvPr>
          <p:cNvSpPr/>
          <p:nvPr/>
        </p:nvSpPr>
        <p:spPr>
          <a:xfrm>
            <a:off x="8232660" y="4160057"/>
            <a:ext cx="3610625" cy="2348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Отсутствие в отрасли специализированных центров по оказанию комплексных услуг по оценке соответствия, отсутствие аккредитованных провайдеров межлабораторных сличительных испытаний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2917164E-BEE9-FD45-80C5-AC4690DD64E5}"/>
              </a:ext>
            </a:extLst>
          </p:cNvPr>
          <p:cNvSpPr/>
          <p:nvPr/>
        </p:nvSpPr>
        <p:spPr>
          <a:xfrm>
            <a:off x="3225311" y="3429000"/>
            <a:ext cx="731057" cy="731057"/>
          </a:xfrm>
          <a:prstGeom prst="rect">
            <a:avLst/>
          </a:prstGeom>
          <a:solidFill>
            <a:srgbClr val="C3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Proxima Nova" panose="02000506030000020004" pitchFamily="2" charset="0"/>
              </a:rPr>
              <a:t>1</a:t>
            </a:r>
            <a:endParaRPr lang="ru-RU" sz="350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594EEBC-C65F-D640-977E-FF6393074C4B}"/>
              </a:ext>
            </a:extLst>
          </p:cNvPr>
          <p:cNvSpPr/>
          <p:nvPr/>
        </p:nvSpPr>
        <p:spPr>
          <a:xfrm>
            <a:off x="7168769" y="3429000"/>
            <a:ext cx="731057" cy="731057"/>
          </a:xfrm>
          <a:prstGeom prst="rect">
            <a:avLst/>
          </a:prstGeom>
          <a:solidFill>
            <a:srgbClr val="C3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Proxima Nova" panose="02000506030000020004" pitchFamily="2" charset="0"/>
              </a:rPr>
              <a:t>2</a:t>
            </a:r>
            <a:endParaRPr lang="ru-RU" sz="350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AE5D4CC1-48E9-E64D-9763-653BB8C1BAA6}"/>
              </a:ext>
            </a:extLst>
          </p:cNvPr>
          <p:cNvSpPr/>
          <p:nvPr/>
        </p:nvSpPr>
        <p:spPr>
          <a:xfrm>
            <a:off x="11112227" y="3429000"/>
            <a:ext cx="731057" cy="731057"/>
          </a:xfrm>
          <a:prstGeom prst="rect">
            <a:avLst/>
          </a:prstGeom>
          <a:solidFill>
            <a:srgbClr val="C3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Proxima Nova" panose="02000506030000020004" pitchFamily="2" charset="0"/>
              </a:rPr>
              <a:t>3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EE65DAB7-8CAA-6B4B-915B-3CF6A906C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3764" y="2477566"/>
            <a:ext cx="722833" cy="722833"/>
          </a:xfrm>
          <a:prstGeom prst="rect">
            <a:avLst/>
          </a:prstGeom>
        </p:spPr>
      </p:pic>
      <p:pic>
        <p:nvPicPr>
          <p:cNvPr id="13" name="Picture 29">
            <a:extLst>
              <a:ext uri="{FF2B5EF4-FFF2-40B4-BE49-F238E27FC236}">
                <a16:creationId xmlns:a16="http://schemas.microsoft.com/office/drawing/2014/main" id="{649FC34E-3FDF-5645-AD62-B8C6FF7485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9643" y="2556245"/>
            <a:ext cx="596656" cy="596656"/>
          </a:xfrm>
          <a:prstGeom prst="rect">
            <a:avLst/>
          </a:prstGeom>
        </p:spPr>
      </p:pic>
      <p:pic>
        <p:nvPicPr>
          <p:cNvPr id="14" name="Picture 35">
            <a:extLst>
              <a:ext uri="{FF2B5EF4-FFF2-40B4-BE49-F238E27FC236}">
                <a16:creationId xmlns:a16="http://schemas.microsoft.com/office/drawing/2014/main" id="{A37F8068-642C-1844-BEB6-4BB2D4B2F0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9407" y="2556245"/>
            <a:ext cx="583293" cy="58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4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981D7C-A311-1C4C-AD2C-E968B3CDE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B92B07-DF0C-CB4F-AA69-4E4E4B310612}"/>
              </a:ext>
            </a:extLst>
          </p:cNvPr>
          <p:cNvSpPr/>
          <p:nvPr/>
        </p:nvSpPr>
        <p:spPr>
          <a:xfrm>
            <a:off x="3294359" y="3628102"/>
            <a:ext cx="8327369" cy="32298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800" b="1" dirty="0">
                <a:solidFill>
                  <a:srgbClr val="C32420"/>
                </a:solidFill>
                <a:latin typeface="Proxima Nova" panose="02000506030000020004" pitchFamily="2" charset="0"/>
              </a:rPr>
              <a:t>СПАСИБО</a:t>
            </a:r>
          </a:p>
          <a:p>
            <a:pPr algn="r">
              <a:lnSpc>
                <a:spcPct val="90000"/>
              </a:lnSpc>
            </a:pPr>
            <a:r>
              <a:rPr lang="ru-RU" sz="8800" b="1" dirty="0">
                <a:solidFill>
                  <a:srgbClr val="C32420"/>
                </a:solidFill>
                <a:latin typeface="Proxima Nova" panose="02000506030000020004" pitchFamily="2" charset="0"/>
              </a:rPr>
              <a:t>ЗА ВНИМАНИЕ</a:t>
            </a:r>
            <a:endParaRPr lang="ru-RU" sz="3200" b="1" dirty="0">
              <a:solidFill>
                <a:srgbClr val="0C359C"/>
              </a:solidFill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88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3242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441</Words>
  <Application>Microsoft Office PowerPoint</Application>
  <PresentationFormat>Широкоэкранный</PresentationFormat>
  <Paragraphs>47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Proxima Nova Light</vt:lpstr>
      <vt:lpstr>Proxima Nova Bold</vt:lpstr>
      <vt:lpstr>Calibri</vt:lpstr>
      <vt:lpstr>Proxima Nova Semibold</vt:lpstr>
      <vt:lpstr>Proxima Nova</vt:lpstr>
      <vt:lpstr>Times New Roman</vt:lpstr>
      <vt:lpstr>Proxima Nova Bl</vt:lpstr>
      <vt:lpstr>Proxima Nova Rg</vt:lpstr>
      <vt:lpstr>Тема Office</vt:lpstr>
      <vt:lpstr>Презентация PowerPoint</vt:lpstr>
      <vt:lpstr>Исследования Роскачеством продукции текстильной и легкой промышленности</vt:lpstr>
      <vt:lpstr>Результаты исследований Роскачеством продукции текстильной и легкой промышленности </vt:lpstr>
      <vt:lpstr>Результаты исследований Роскачеством одежды для обучающихся В 2016-2019 годах на испытания было направлено 277 товаров, отобранных в 67 субъектах Российской Федерации.</vt:lpstr>
      <vt:lpstr>Мониторинг мест реализации одежды  Количество торговых точек – 572</vt:lpstr>
      <vt:lpstr>Причины и условия, способствующие обращению продукции с нарушениями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Фазылов Руслан</dc:creator>
  <cp:lastModifiedBy>Бражников Роман Андреевич</cp:lastModifiedBy>
  <cp:revision>190</cp:revision>
  <dcterms:created xsi:type="dcterms:W3CDTF">2018-03-26T11:46:46Z</dcterms:created>
  <dcterms:modified xsi:type="dcterms:W3CDTF">2019-11-11T11:05:09Z</dcterms:modified>
</cp:coreProperties>
</file>